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60" r:id="rId2"/>
    <p:sldId id="289" r:id="rId3"/>
    <p:sldId id="284" r:id="rId4"/>
    <p:sldId id="267" r:id="rId5"/>
    <p:sldId id="276" r:id="rId6"/>
    <p:sldId id="281" r:id="rId7"/>
    <p:sldId id="280" r:id="rId8"/>
    <p:sldId id="270" r:id="rId9"/>
    <p:sldId id="274" r:id="rId10"/>
    <p:sldId id="283" r:id="rId11"/>
    <p:sldId id="282" r:id="rId12"/>
    <p:sldId id="286" r:id="rId13"/>
    <p:sldId id="268" r:id="rId14"/>
    <p:sldId id="269" r:id="rId15"/>
    <p:sldId id="266" r:id="rId16"/>
    <p:sldId id="278" r:id="rId17"/>
    <p:sldId id="287" r:id="rId18"/>
    <p:sldId id="288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79370" autoAdjust="0"/>
  </p:normalViewPr>
  <p:slideViewPr>
    <p:cSldViewPr snapToGrid="0">
      <p:cViewPr>
        <p:scale>
          <a:sx n="98" d="100"/>
          <a:sy n="98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7EC19-F078-4B0C-8615-4F7A893CC1A2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BCF75-AE55-4C73-A52D-29B62762B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3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M&amp;O</a:t>
            </a:r>
            <a:r>
              <a:rPr lang="en-US" baseline="0" dirty="0" smtClean="0"/>
              <a:t> provides infrastructure support 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maintain / operate the detector.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provide computing infrastructure – compute and storage + data processing + software + calibrations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coordinates labor / cash / computing resources within collaboration – ICC + WG technical leads as link to collaboration science requirements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as </a:t>
            </a:r>
            <a:r>
              <a:rPr lang="en-US" baseline="0" dirty="0" err="1" smtClean="0"/>
              <a:t>drg</a:t>
            </a:r>
            <a:r>
              <a:rPr lang="en-US" baseline="0" dirty="0" smtClean="0"/>
              <a:t> pointed out new web-based resources coordination / tracking replace manual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CF75-AE55-4C73-A52D-29B62762BA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63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many activities</a:t>
            </a:r>
            <a:r>
              <a:rPr lang="en-US" baseline="0" dirty="0" smtClean="0"/>
              <a:t> in E&amp;O + Communications + DEI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Rosie and Gibbs – children’s comic strip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IceCube Master Classes modeled after CERN for past 7 years – very popular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High school internships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Finally something useful on Twitter – GCN alerts!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CF75-AE55-4C73-A52D-29B62762BA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41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Deliverables for M&amp;O shown here</a:t>
            </a:r>
          </a:p>
          <a:p>
            <a:pPr marL="228600" indent="-228600">
              <a:buAutoNum type="arabicPeriod"/>
            </a:pPr>
            <a:r>
              <a:rPr lang="en-US" dirty="0" smtClean="0"/>
              <a:t>more WIPAC /</a:t>
            </a:r>
            <a:r>
              <a:rPr lang="en-US" baseline="0" dirty="0" smtClean="0"/>
              <a:t> centralized on the left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more collaboration / distributed on the right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major refactor 5 years ago to align with ICC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few changes since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CF75-AE55-4C73-A52D-29B62762BA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80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Detector must be recording for rare</a:t>
            </a:r>
            <a:r>
              <a:rPr lang="en-US" baseline="0" dirty="0" smtClean="0"/>
              <a:t> astrophysical events – uptime is key</a:t>
            </a:r>
          </a:p>
          <a:p>
            <a:endParaRPr lang="en-US" baseline="0" dirty="0" smtClean="0"/>
          </a:p>
          <a:p>
            <a:r>
              <a:rPr lang="en-US" baseline="0" dirty="0" smtClean="0"/>
              <a:t>IceCube detector stability / data quality is unprecedented : detector unavailable for less than 0.1% of wall time since May 2020 and fraction of data NOT USED by all analyses &lt; 0.5% (could go back and use that data but would increase systematics)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Hard to improve on this! But ... DAQ </a:t>
            </a:r>
            <a:r>
              <a:rPr lang="en-US" baseline="0" dirty="0" err="1" smtClean="0"/>
              <a:t>hitspooling</a:t>
            </a:r>
            <a:r>
              <a:rPr lang="en-US" baseline="0" dirty="0" smtClean="0"/>
              <a:t> (ALL hits collected / stored for O(1 week)) may effectively make this 0%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CF75-AE55-4C73-A52D-29B62762BA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59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Power</a:t>
            </a:r>
            <a:r>
              <a:rPr lang="en-US" baseline="0" dirty="0" smtClean="0"/>
              <a:t> supplies are typically the failure points in electronics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Detector systems extensively monitored – catches problems at early stage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CF75-AE55-4C73-A52D-29B62762BA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2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</a:t>
            </a:r>
            <a:r>
              <a:rPr lang="en-US" baseline="0" dirty="0" smtClean="0"/>
              <a:t> discuss further in COVID-19 impact section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CF75-AE55-4C73-A52D-29B62762BA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4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GPU</a:t>
            </a:r>
            <a:r>
              <a:rPr lang="en-US" baseline="0" dirty="0" smtClean="0"/>
              <a:t> – massively parallel architecture (gaming graphics cards) used for photon propagation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Still specialized hardware – Amazon spot pricing is higher than in-house GPU solutions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Collaboration is gaining GPU resources at institutions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Improvements in distributed middleware give access to XSEDE (virtual distributed supercomputing resources) + TACC (Texas)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Looking for other massive computing resources, esp. in EU exist opportunities to use yesterday’s SC clusters.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CF75-AE55-4C73-A52D-29B62762BA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9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for CPU </a:t>
            </a:r>
          </a:p>
          <a:p>
            <a:endParaRPr lang="en-US" dirty="0" smtClean="0"/>
          </a:p>
          <a:p>
            <a:r>
              <a:rPr lang="en-US" dirty="0" smtClean="0"/>
              <a:t>Units</a:t>
            </a:r>
            <a:r>
              <a:rPr lang="en-US" baseline="0" dirty="0" smtClean="0"/>
              <a:t> CPU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/ week (divide by ~150 to get physical cores)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CF75-AE55-4C73-A52D-29B62762BA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85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previous computing advisory panel recommended 10x scaling to test IceCube middleware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Cloudburst created largest transient (non-defense!) computing simulation in HISTORY!</a:t>
            </a:r>
          </a:p>
          <a:p>
            <a:endParaRPr lang="en-US" baseline="0" dirty="0" smtClean="0"/>
          </a:p>
          <a:p>
            <a:r>
              <a:rPr lang="en-US" baseline="0" dirty="0" smtClean="0"/>
              <a:t>100x scaling of scheduler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CF75-AE55-4C73-A52D-29B62762BA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11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mention in FH talk ... AI, in particular deep learning, is becoming a backbone of IceCube data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BCF75-AE55-4C73-A52D-29B62762BA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9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5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7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  <a:lvl2pPr>
              <a:defRPr>
                <a:latin typeface="Arial Rounded MT Bold" panose="020F0704030504030204" pitchFamily="34" charset="0"/>
              </a:defRPr>
            </a:lvl2pPr>
            <a:lvl3pPr>
              <a:defRPr>
                <a:latin typeface="Arial Rounded MT Bold" panose="020F0704030504030204" pitchFamily="34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fld id="{215769A0-F3FB-4735-9F6A-5DD09F844F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3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6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2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9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365760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8725" y="6584316"/>
            <a:ext cx="1143000" cy="27432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91724" y="6584316"/>
            <a:ext cx="5889291" cy="273684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1016" y="6584316"/>
            <a:ext cx="1262983" cy="273684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 smtClean="0"/>
              <a:t>Slide </a:t>
            </a:r>
            <a:fld id="{215769A0-F3FB-4735-9F6A-5DD09F844F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584316"/>
            <a:ext cx="848725" cy="2743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K. Hanson</a:t>
            </a:r>
            <a:endParaRPr lang="en-US" sz="1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7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0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69A0-F3FB-4735-9F6A-5DD09F844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7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ushare.icecube.wisc.edu/dsweb/View/Collection-8986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239"/>
            <a:ext cx="9136221" cy="5136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829550" cy="2387600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IceCube Management and Operations</a:t>
            </a:r>
            <a:endParaRPr lang="en-US" sz="5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4843240" cy="1562190"/>
          </a:xfrm>
        </p:spPr>
        <p:txBody>
          <a:bodyPr anchor="ctr">
            <a:norm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K. Hanson | </a:t>
            </a:r>
            <a:r>
              <a:rPr lang="en-US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2020.09.29 – 09.30</a:t>
            </a:r>
            <a:endParaRPr lang="en-US" sz="14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l"/>
            <a:r>
              <a:rPr lang="en-US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International Oversight and Finance </a:t>
            </a:r>
            <a:r>
              <a:rPr lang="en-US" sz="1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Group</a:t>
            </a:r>
          </a:p>
          <a:p>
            <a:pPr algn="l"/>
            <a:r>
              <a:rPr lang="en-US" sz="11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Virtual Meeting </a:t>
            </a:r>
            <a:endParaRPr lang="en-US" sz="1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IceCube Computing to </a:t>
            </a:r>
            <a:r>
              <a:rPr lang="en-US" dirty="0" err="1" smtClean="0"/>
              <a:t>Terascale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83"/>
          <a:stretch/>
        </p:blipFill>
        <p:spPr>
          <a:xfrm>
            <a:off x="2186" y="838459"/>
            <a:ext cx="9141814" cy="51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IceCube and AI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253"/>
            <a:ext cx="9143999" cy="4960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9650" y="5641364"/>
            <a:ext cx="8482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Takeaway message: ML/AI here to stay, revolutionary improvements to IceCube event reconstruction. These applications nevertheless make new demands on computing: high-memory, GPU/TPU architectures. M&amp;O is committed to finding new avenues to support these initiatives.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Outreach and Communications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801DFF-E195-4D92-A70F-5C44D1B09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66" b="9207"/>
          <a:stretch/>
        </p:blipFill>
        <p:spPr>
          <a:xfrm>
            <a:off x="470228" y="4153608"/>
            <a:ext cx="3677304" cy="2171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28" y="592364"/>
            <a:ext cx="3677304" cy="343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944" y="1088341"/>
            <a:ext cx="4525006" cy="4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818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Financial Performance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64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IceCube NSF M&amp;O Award Budget, Actual Cost and Forecast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978883"/>
              </p:ext>
            </p:extLst>
          </p:nvPr>
        </p:nvGraphicFramePr>
        <p:xfrm>
          <a:off x="791705" y="671071"/>
          <a:ext cx="7391400" cy="2075288"/>
        </p:xfrm>
        <a:graphic>
          <a:graphicData uri="http://schemas.openxmlformats.org/drawingml/2006/table">
            <a:tbl>
              <a:tblPr/>
              <a:tblGrid>
                <a:gridCol w="134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1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98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(a)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Times New Roman"/>
                          <a:cs typeface="Arial"/>
                        </a:rPr>
                        <a:t>(b)</a:t>
                      </a:r>
                      <a:endParaRPr lang="en-US" sz="14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(c)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(d)= a - b - c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e)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(f) = d – e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81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YEARS 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1-5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Budget</a:t>
                      </a:r>
                      <a:b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</a:b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(Apr.’16-Mar.’21)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Actual Cost To Date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Arial"/>
                        </a:rPr>
                        <a:t> through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08/31/2020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Open Commitments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08/31/2020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Current Balance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08/31/2020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YEAR5 Remaining</a:t>
                      </a:r>
                      <a:r>
                        <a:rPr lang="en-US" sz="1400" b="1" baseline="0" dirty="0" smtClean="0">
                          <a:latin typeface="Times New Roman"/>
                          <a:ea typeface="Times New Roman"/>
                          <a:cs typeface="Arial"/>
                        </a:rPr>
                        <a:t> Projected 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Expenses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/>
                      </a:r>
                      <a:b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</a:b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Sep‘20-Mar‘21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End</a:t>
                      </a:r>
                      <a:r>
                        <a:rPr lang="en-US" sz="1400" b="1" baseline="0" dirty="0" smtClean="0">
                          <a:latin typeface="Times New Roman"/>
                          <a:ea typeface="Times New Roman"/>
                          <a:cs typeface="Arial"/>
                        </a:rPr>
                        <a:t> of YEAR5</a:t>
                      </a: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  <a:cs typeface="Arial"/>
                        </a:rPr>
                        <a:t>Forecast Balance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Arial"/>
                        </a:rPr>
                        <a:t>03/31/2021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325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$35,360K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$30,862K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$621K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$3,877K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Times New Roman"/>
                          <a:ea typeface="Times New Roman"/>
                          <a:cs typeface="Arial"/>
                        </a:rPr>
                        <a:t>$3,853K</a:t>
                      </a:r>
                      <a:endParaRPr lang="en-US" sz="1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$24K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791705" y="2805193"/>
            <a:ext cx="7391400" cy="3405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spcAft>
                <a:spcPts val="60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This five-year NSF M&amp;O renewal program started in April 2016 and is ending in March 2021.</a:t>
            </a:r>
            <a:endParaRPr lang="en-US" sz="1600" dirty="0">
              <a:cs typeface="Arial" panose="020B0604020202020204" pitchFamily="34" charset="0"/>
            </a:endParaRPr>
          </a:p>
          <a:p>
            <a:pPr marL="0" algn="just">
              <a:spcAft>
                <a:spcPts val="60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NSF award of </a:t>
            </a:r>
            <a:r>
              <a:rPr lang="en-US" sz="1600" b="1" dirty="0" smtClean="0">
                <a:cs typeface="Arial" panose="020B0604020202020204" pitchFamily="34" charset="0"/>
              </a:rPr>
              <a:t>$7M</a:t>
            </a:r>
            <a:r>
              <a:rPr lang="en-US" sz="1600" dirty="0" smtClean="0">
                <a:cs typeface="Arial" panose="020B0604020202020204" pitchFamily="34" charset="0"/>
              </a:rPr>
              <a:t> per year: </a:t>
            </a:r>
            <a:r>
              <a:rPr lang="en-US" sz="1600" b="1" dirty="0" smtClean="0">
                <a:cs typeface="Arial" panose="020B0604020202020204" pitchFamily="34" charset="0"/>
              </a:rPr>
              <a:t>$35M </a:t>
            </a:r>
            <a:r>
              <a:rPr lang="en-US" sz="1600" dirty="0" smtClean="0">
                <a:cs typeface="Arial" panose="020B0604020202020204" pitchFamily="34" charset="0"/>
              </a:rPr>
              <a:t>total</a:t>
            </a:r>
            <a:endParaRPr lang="en-US" sz="1600" dirty="0">
              <a:cs typeface="Arial" panose="020B0604020202020204" pitchFamily="34" charset="0"/>
            </a:endParaRPr>
          </a:p>
          <a:p>
            <a:pPr marL="0" algn="just">
              <a:spcAft>
                <a:spcPts val="60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NSF Supplemental funding of </a:t>
            </a:r>
            <a:r>
              <a:rPr lang="en-US" sz="1600" b="1" dirty="0" smtClean="0">
                <a:cs typeface="Arial" panose="020B0604020202020204" pitchFamily="34" charset="0"/>
              </a:rPr>
              <a:t>$292K</a:t>
            </a:r>
            <a:r>
              <a:rPr lang="en-US" sz="1600" dirty="0" smtClean="0">
                <a:cs typeface="Arial" panose="020B0604020202020204" pitchFamily="34" charset="0"/>
              </a:rPr>
              <a:t> to develop a </a:t>
            </a:r>
            <a:r>
              <a:rPr lang="en-US" sz="1600" dirty="0" err="1" smtClean="0">
                <a:cs typeface="Arial" panose="020B0604020202020204" pitchFamily="34" charset="0"/>
              </a:rPr>
              <a:t>multimessenger</a:t>
            </a:r>
            <a:r>
              <a:rPr lang="en-US" sz="1600" dirty="0" smtClean="0">
                <a:cs typeface="Arial" panose="020B0604020202020204" pitchFamily="34" charset="0"/>
              </a:rPr>
              <a:t> INCLUDES program and </a:t>
            </a:r>
            <a:r>
              <a:rPr lang="en-US" sz="1600" b="1" dirty="0" smtClean="0">
                <a:cs typeface="Arial" panose="020B0604020202020204" pitchFamily="34" charset="0"/>
              </a:rPr>
              <a:t>$68K</a:t>
            </a:r>
            <a:r>
              <a:rPr lang="en-US" sz="1600" dirty="0" smtClean="0">
                <a:cs typeface="Arial" panose="020B0604020202020204" pitchFamily="34" charset="0"/>
              </a:rPr>
              <a:t> for SDSM&amp;T</a:t>
            </a:r>
          </a:p>
          <a:p>
            <a:pPr marL="0" algn="just">
              <a:spcAft>
                <a:spcPts val="600"/>
              </a:spcAft>
              <a:buNone/>
            </a:pPr>
            <a:r>
              <a:rPr lang="en-US" sz="1600" dirty="0" smtClean="0">
                <a:cs typeface="Arial" panose="020B0604020202020204" pitchFamily="34" charset="0"/>
              </a:rPr>
              <a:t>Total actual cost as of August 31, 2020 is $30,862K and open commitments are $621K.  The current balance as of August 31, 2020 is $3,877K.  With a projection of $3,853K for the remaining expenses during the final seven months of PY5, the estimated unspent funds at the end of PY5 are $24K (0.07% of the total PY1-PY5 budget).</a:t>
            </a:r>
          </a:p>
          <a:p>
            <a:pPr marL="0" algn="just">
              <a:spcAft>
                <a:spcPts val="600"/>
              </a:spcAft>
              <a:buNone/>
            </a:pPr>
            <a:r>
              <a:rPr lang="en-US" sz="1600" b="1" i="1" dirty="0" smtClean="0">
                <a:cs typeface="Arial" panose="020B0604020202020204" pitchFamily="34" charset="0"/>
              </a:rPr>
              <a:t>Previously projected negative balance was reduced with the start of the NSF IceCube Upgrade award and turned positive with the lack of travel expenses in PY5 due to </a:t>
            </a:r>
            <a:r>
              <a:rPr lang="en-US" sz="1600" b="1" i="1" dirty="0" smtClean="0">
                <a:cs typeface="Arial" panose="020B0604020202020204" pitchFamily="34" charset="0"/>
              </a:rPr>
              <a:t>the COVID-19 pandemic. </a:t>
            </a:r>
            <a:endParaRPr lang="en-US" sz="16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IceCube M&amp;O Computing Infrastructure Common Fund Expenditures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18000"/>
              </p:ext>
            </p:extLst>
          </p:nvPr>
        </p:nvGraphicFramePr>
        <p:xfrm>
          <a:off x="794328" y="431482"/>
          <a:ext cx="7555342" cy="1611327"/>
        </p:xfrm>
        <a:graphic>
          <a:graphicData uri="http://schemas.openxmlformats.org/drawingml/2006/table">
            <a:tbl>
              <a:tblPr/>
              <a:tblGrid>
                <a:gridCol w="2145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8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36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60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Computing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Infrastructure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1087438" fontAlgn="ctr">
                        <a:tabLst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Infrastructure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6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Pole System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$311K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$81K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$574K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$966K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4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Pole Test System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$256K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$268K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2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Warehouse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$662K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 Data Center</a:t>
                      </a: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$318K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$318K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5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$1,547K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$574K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$2,214K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94327" y="4059232"/>
            <a:ext cx="7555342" cy="252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>
                <a:latin typeface="Corbel" panose="020B0503020204020204" pitchFamily="34" charset="0"/>
                <a:cs typeface="Times New Roman" pitchFamily="18" charset="0"/>
              </a:rPr>
              <a:t>IceCube Common Fund established to enable collaborating institutions to contribute to cost of maintaining South Pole detector systems, central computing resources for entire collaboration.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>
                <a:latin typeface="Corbel" panose="020B0503020204020204" pitchFamily="34" charset="0"/>
                <a:cs typeface="Times New Roman" pitchFamily="18" charset="0"/>
              </a:rPr>
              <a:t>This </a:t>
            </a:r>
            <a:r>
              <a:rPr lang="en-US" sz="1400" dirty="0">
                <a:latin typeface="Corbel" panose="020B0503020204020204" pitchFamily="34" charset="0"/>
                <a:cs typeface="Times New Roman" pitchFamily="18" charset="0"/>
              </a:rPr>
              <a:t>summary includes the </a:t>
            </a:r>
            <a:r>
              <a:rPr lang="en-US" sz="1400" dirty="0" smtClean="0">
                <a:latin typeface="Corbel" panose="020B0503020204020204" pitchFamily="34" charset="0"/>
                <a:cs typeface="Times New Roman" pitchFamily="18" charset="0"/>
              </a:rPr>
              <a:t>operational support expenses over </a:t>
            </a:r>
            <a:r>
              <a:rPr lang="en-US" sz="1400" dirty="0">
                <a:latin typeface="Corbel" panose="020B0503020204020204" pitchFamily="34" charset="0"/>
                <a:cs typeface="Times New Roman" pitchFamily="18" charset="0"/>
              </a:rPr>
              <a:t>the </a:t>
            </a:r>
            <a:r>
              <a:rPr lang="en-US" sz="1400" dirty="0" smtClean="0">
                <a:latin typeface="Corbel" panose="020B0503020204020204" pitchFamily="34" charset="0"/>
                <a:cs typeface="Times New Roman" pitchFamily="18" charset="0"/>
              </a:rPr>
              <a:t>2018/2019 </a:t>
            </a:r>
            <a:r>
              <a:rPr lang="en-US" sz="1400" dirty="0" smtClean="0">
                <a:latin typeface="Corbel" panose="020B0503020204020204" pitchFamily="34" charset="0"/>
                <a:cs typeface="Times New Roman" pitchFamily="18" charset="0"/>
              </a:rPr>
              <a:t>(top) and 2019/2020 project fiscal years for: </a:t>
            </a:r>
            <a:r>
              <a:rPr lang="en-US" sz="1400" dirty="0" smtClean="0">
                <a:latin typeface="Corbel" panose="020B0503020204020204" pitchFamily="34" charset="0"/>
                <a:cs typeface="Times New Roman" pitchFamily="18" charset="0"/>
              </a:rPr>
              <a:t>South </a:t>
            </a:r>
            <a:r>
              <a:rPr lang="en-US" sz="1400" dirty="0">
                <a:latin typeface="Corbel" panose="020B0503020204020204" pitchFamily="34" charset="0"/>
                <a:cs typeface="Times New Roman" pitchFamily="18" charset="0"/>
              </a:rPr>
              <a:t>Pole System (SPS), South Pole Test System (SPTS), UW Data Center, UW Data Warehouse and networking equipment that are funded by IceCube M&amp;O Common Fund.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Corbel" panose="020B0503020204020204" pitchFamily="34" charset="0"/>
                <a:cs typeface="Times New Roman" pitchFamily="18" charset="0"/>
              </a:rPr>
              <a:t>Detailed expenditures information by cost category, vendor, quantity and line item description can be found in the annual Common Fund Status reports on </a:t>
            </a:r>
            <a:r>
              <a:rPr lang="en-US" sz="1400" dirty="0" err="1">
                <a:latin typeface="Corbel" panose="020B0503020204020204" pitchFamily="34" charset="0"/>
                <a:cs typeface="Times New Roman" pitchFamily="18" charset="0"/>
              </a:rPr>
              <a:t>Docushare</a:t>
            </a:r>
            <a:r>
              <a:rPr lang="en-US" sz="1400" dirty="0">
                <a:latin typeface="Corbel" panose="020B0503020204020204" pitchFamily="34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Corbel" panose="020B0503020204020204" pitchFamily="34" charset="0"/>
                <a:cs typeface="Times New Roman" pitchFamily="18" charset="0"/>
                <a:hlinkClick r:id="rId2"/>
              </a:rPr>
              <a:t>https://docushare.icecube.wisc.edu/dsweb/View/Collection-8986</a:t>
            </a:r>
            <a:endParaRPr lang="en-US" sz="1400" dirty="0">
              <a:latin typeface="Corbel" panose="020B0503020204020204" pitchFamily="34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400" dirty="0">
              <a:latin typeface="Corbel" panose="020B0503020204020204" pitchFamily="34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069126"/>
              </p:ext>
            </p:extLst>
          </p:nvPr>
        </p:nvGraphicFramePr>
        <p:xfrm>
          <a:off x="794327" y="2108530"/>
          <a:ext cx="7555343" cy="1813515"/>
        </p:xfrm>
        <a:graphic>
          <a:graphicData uri="http://schemas.openxmlformats.org/drawingml/2006/table">
            <a:tbl>
              <a:tblPr/>
              <a:tblGrid>
                <a:gridCol w="2139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2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42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73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Upgrade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Computing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Infrastructure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1087438" fontAlgn="ctr">
                        <a:tabLst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Infrastructure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Pole System</a:t>
                      </a: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$170K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$512K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$689K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Pole Test System</a:t>
                      </a: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Warehouse</a:t>
                      </a: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$8K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7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 Data Center</a:t>
                      </a: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$284K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$284K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$458K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$512K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$984K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78876" y="1052480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2018/19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8876" y="2752404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2019/20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5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5543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COVID-19 Impact on M&amp;O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92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Impact Assessment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44678" y="705807"/>
            <a:ext cx="5796367" cy="2204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rbel" panose="020B0503020204020204" pitchFamily="34" charset="0"/>
              </a:rPr>
              <a:t>DAQ and online systems running at 100% efficiency. IceCube was purposefully designed to run in automatized, remote-controllable manner. Current WOs are in one of handful of COVID-free environments globally.</a:t>
            </a: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rbel" panose="020B0503020204020204" pitchFamily="34" charset="0"/>
              </a:rPr>
              <a:t>IceCube M&amp;O is organization run through computer screens distributed worldwide. Weekly/daily teleconferences routine for two decades: </a:t>
            </a:r>
            <a:r>
              <a:rPr lang="en-US" sz="1400" u="sng" dirty="0">
                <a:latin typeface="Corbel" panose="020B0503020204020204" pitchFamily="34" charset="0"/>
                <a:sym typeface="Wingdings" panose="05000000000000000000" pitchFamily="2" charset="2"/>
              </a:rPr>
              <a:t>s</a:t>
            </a:r>
            <a:r>
              <a:rPr lang="en-US" sz="1400" u="sng" dirty="0" smtClean="0">
                <a:latin typeface="Corbel" panose="020B0503020204020204" pitchFamily="34" charset="0"/>
                <a:sym typeface="Wingdings" panose="05000000000000000000" pitchFamily="2" charset="2"/>
              </a:rPr>
              <a:t>helter-in-place orders have been minimally disruptive for business as usual</a:t>
            </a:r>
            <a:r>
              <a:rPr lang="en-US" sz="1400" dirty="0">
                <a:latin typeface="Corbel" panose="020B0503020204020204" pitchFamily="34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latin typeface="Corbel" panose="020B0503020204020204" pitchFamily="34" charset="0"/>
                <a:sym typeface="Wingdings" panose="05000000000000000000" pitchFamily="2" charset="2"/>
              </a:rPr>
              <a:t>Not clear longer term productivity impact.</a:t>
            </a:r>
            <a:endParaRPr lang="en-US" sz="1400" dirty="0" smtClean="0">
              <a:latin typeface="Corbel" panose="020B05030202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39" y="919534"/>
            <a:ext cx="2025331" cy="20253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3839" y="3427470"/>
            <a:ext cx="5676737" cy="288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rbel" panose="020B0503020204020204" pitchFamily="34" charset="0"/>
              </a:rPr>
              <a:t>IceCube just completed major upgrade of online computing systems in 19/20 season. Delay of OS software update not critical; will increase system maintenance burden.</a:t>
            </a: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rbel" panose="020B0503020204020204" pitchFamily="34" charset="0"/>
              </a:rPr>
              <a:t>Hiring / training / deploying 20/21 WO crew could easily have been major issue due to COVID travel / visa restrictions. Fortunately our two new primary WOs are in quarantine at SFO and expected to join SP WO crew next week.</a:t>
            </a: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orbel" panose="020B0503020204020204" pitchFamily="34" charset="0"/>
              </a:rPr>
              <a:t>Scintillator deployment plans deferred to 21/22 season.</a:t>
            </a:r>
          </a:p>
          <a:p>
            <a:pPr marL="285750" indent="-285750" algn="just">
              <a:lnSpc>
                <a:spcPts val="2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Corbel" panose="020B0503020204020204" pitchFamily="34" charset="0"/>
              </a:rPr>
              <a:t>Elimination of 20/21 field </a:t>
            </a:r>
            <a:r>
              <a:rPr lang="en-US" sz="1400" dirty="0" smtClean="0">
                <a:solidFill>
                  <a:srgbClr val="FF0000"/>
                </a:solidFill>
                <a:latin typeface="Corbel" panose="020B0503020204020204" pitchFamily="34" charset="0"/>
              </a:rPr>
              <a:t>season along with other delays </a:t>
            </a:r>
            <a:r>
              <a:rPr lang="en-US" sz="1400" dirty="0">
                <a:solidFill>
                  <a:srgbClr val="FF0000"/>
                </a:solidFill>
                <a:latin typeface="Corbel" panose="020B0503020204020204" pitchFamily="34" charset="0"/>
              </a:rPr>
              <a:t>will </a:t>
            </a:r>
            <a:r>
              <a:rPr lang="en-US" sz="1400" dirty="0" smtClean="0">
                <a:solidFill>
                  <a:srgbClr val="FF0000"/>
                </a:solidFill>
                <a:latin typeface="Corbel" panose="020B0503020204020204" pitchFamily="34" charset="0"/>
              </a:rPr>
              <a:t>impact </a:t>
            </a:r>
            <a:r>
              <a:rPr lang="en-US" sz="1400" dirty="0">
                <a:solidFill>
                  <a:srgbClr val="FF0000"/>
                </a:solidFill>
                <a:latin typeface="Corbel" panose="020B0503020204020204" pitchFamily="34" charset="0"/>
              </a:rPr>
              <a:t>IceCube Upgrade schedule</a:t>
            </a:r>
            <a:r>
              <a:rPr lang="en-US" sz="1400" dirty="0" smtClean="0">
                <a:latin typeface="Corbel" panose="020B0503020204020204" pitchFamily="34" charset="0"/>
              </a:rPr>
              <a:t>.</a:t>
            </a:r>
            <a:endParaRPr lang="en-US" sz="1400" dirty="0">
              <a:latin typeface="Corbel" panose="020B05030202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286" y="3868306"/>
            <a:ext cx="2117759" cy="200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Impact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04412"/>
              </p:ext>
            </p:extLst>
          </p:nvPr>
        </p:nvGraphicFramePr>
        <p:xfrm>
          <a:off x="549490" y="785137"/>
          <a:ext cx="8160558" cy="526979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02305">
                  <a:extLst>
                    <a:ext uri="{9D8B030D-6E8A-4147-A177-3AD203B41FA5}">
                      <a16:colId xmlns:a16="http://schemas.microsoft.com/office/drawing/2014/main" val="680574014"/>
                    </a:ext>
                  </a:extLst>
                </a:gridCol>
                <a:gridCol w="1256813">
                  <a:extLst>
                    <a:ext uri="{9D8B030D-6E8A-4147-A177-3AD203B41FA5}">
                      <a16:colId xmlns:a16="http://schemas.microsoft.com/office/drawing/2014/main" val="4047814746"/>
                    </a:ext>
                  </a:extLst>
                </a:gridCol>
                <a:gridCol w="1728118">
                  <a:extLst>
                    <a:ext uri="{9D8B030D-6E8A-4147-A177-3AD203B41FA5}">
                      <a16:colId xmlns:a16="http://schemas.microsoft.com/office/drawing/2014/main" val="3065621830"/>
                    </a:ext>
                  </a:extLst>
                </a:gridCol>
                <a:gridCol w="3373322">
                  <a:extLst>
                    <a:ext uri="{9D8B030D-6E8A-4147-A177-3AD203B41FA5}">
                      <a16:colId xmlns:a16="http://schemas.microsoft.com/office/drawing/2014/main" val="3573056161"/>
                    </a:ext>
                  </a:extLst>
                </a:gridCol>
              </a:tblGrid>
              <a:tr h="248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WBS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Description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Justification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8219763"/>
                  </a:ext>
                </a:extLst>
              </a:tr>
              <a:tr h="2277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2.2 – DetOps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$284.49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Webcam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WO remote training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6930561"/>
                  </a:ext>
                </a:extLst>
              </a:tr>
              <a:tr h="6833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2.2 – DetOps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$10,771.20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Disks (40)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Replacement disks for 2021 season experimental data storage.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8165343"/>
                  </a:ext>
                </a:extLst>
              </a:tr>
              <a:tr h="911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2.2 – </a:t>
                      </a:r>
                      <a:r>
                        <a:rPr lang="en-US" sz="1600" dirty="0" err="1">
                          <a:effectLst/>
                        </a:rPr>
                        <a:t>DetOps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$28,847.92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Labor – T. Leps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WinterOver backup hired as precaution against failure to insert primary WOs into SP team: 8/24/20 – 10/31/20.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8942060"/>
                  </a:ext>
                </a:extLst>
              </a:tr>
              <a:tr h="6833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2.2 – DetOps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</a:t>
                      </a:r>
                      <a:r>
                        <a:rPr lang="en-US" sz="1600" dirty="0" smtClean="0">
                          <a:effectLst/>
                        </a:rPr>
                        <a:t>8,517.00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Labor – J. Hardin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Extension of existing WO at Pole through 1/31/21 for on-site training.</a:t>
                      </a:r>
                      <a:endParaRPr lang="en-US" sz="180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435647"/>
                  </a:ext>
                </a:extLst>
              </a:tr>
              <a:tr h="11388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2.2 – </a:t>
                      </a:r>
                      <a:r>
                        <a:rPr lang="en-US" sz="1600" dirty="0" err="1">
                          <a:effectLst/>
                        </a:rPr>
                        <a:t>DetOps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$18,974.39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Travel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WO travel (Wolf, Veitch, </a:t>
                      </a:r>
                      <a:r>
                        <a:rPr lang="en-US" sz="1600" dirty="0" err="1">
                          <a:effectLst/>
                        </a:rPr>
                        <a:t>Leps</a:t>
                      </a:r>
                      <a:r>
                        <a:rPr lang="en-US" sz="1600" dirty="0">
                          <a:effectLst/>
                        </a:rPr>
                        <a:t>) for purpose of obtaining J-1 visa; additional costs due to </a:t>
                      </a:r>
                      <a:r>
                        <a:rPr lang="en-US" sz="1600" dirty="0" err="1">
                          <a:effectLst/>
                        </a:rPr>
                        <a:t>manadatory</a:t>
                      </a:r>
                      <a:r>
                        <a:rPr lang="en-US" sz="1600" dirty="0">
                          <a:effectLst/>
                        </a:rPr>
                        <a:t> 14-day quarantine at Grand Hyatt SFO 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8098915"/>
                  </a:ext>
                </a:extLst>
              </a:tr>
              <a:tr h="7737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2.3 – Computing &amp; Data </a:t>
                      </a:r>
                      <a:r>
                        <a:rPr lang="en-US" sz="1600" dirty="0" err="1">
                          <a:effectLst/>
                        </a:rPr>
                        <a:t>Mgmt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$13,554.37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Server lift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Motorized lift for racking / de-racking computing and storage server chassis.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9556399"/>
                  </a:ext>
                </a:extLst>
              </a:tr>
              <a:tr h="496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Grand Total</a:t>
                      </a: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</a:t>
                      </a:r>
                      <a:r>
                        <a:rPr lang="en-US" sz="1800" b="1" dirty="0" smtClean="0">
                          <a:effectLst/>
                        </a:rPr>
                        <a:t>80,949.36</a:t>
                      </a:r>
                      <a:endParaRPr lang="en-US" sz="1800" b="1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Rounded MT Bold" panose="020F07040305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3078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7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077" y="952943"/>
            <a:ext cx="7964536" cy="4401205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Operations and management of the IceCube Neutrino Observatory is in 14</a:t>
            </a:r>
            <a:r>
              <a:rPr lang="en-US" sz="2000" baseline="30000" dirty="0" smtClean="0">
                <a:latin typeface="Corbel" panose="020B0503020204020204" pitchFamily="34" charset="0"/>
              </a:rPr>
              <a:t>th</a:t>
            </a:r>
            <a:r>
              <a:rPr lang="en-US" sz="2000" dirty="0" smtClean="0">
                <a:latin typeface="Corbel" panose="020B0503020204020204" pitchFamily="34" charset="0"/>
              </a:rPr>
              <a:t> year of providing core infrastructure to support science activities of the IceCube Collaboration and provide nexus for support of facility expansion.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Stable detector operations: high availability &gt; 99%, high degree of data quality through efforts of detector ops team.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Core computing team provides core storage / computing resources and middleware support for exploitation of grid / supercomputer clusters.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Most operations being carried out via teleworking due to COVID-19. Due to distributed nature of organization, impact on operations manageable. Project management tracking explicit costs and reporting to NSF.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orbel" panose="020B0503020204020204" pitchFamily="34" charset="0"/>
              </a:rPr>
              <a:t>M&amp;O 5-year renewal proposal submitted July 2020 for period April 1, 2021 – March 31, 2026.</a:t>
            </a:r>
            <a:endParaRPr lang="en-US" sz="2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ICNO Org Chart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769A0-F3FB-4735-9F6A-5DD09F844F7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44" y="541338"/>
            <a:ext cx="7969112" cy="532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13621" y="2985761"/>
            <a:ext cx="1582309" cy="22018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3621" y="5239213"/>
            <a:ext cx="32520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orbel" panose="020B0503020204020204" pitchFamily="34" charset="0"/>
              </a:rPr>
              <a:t>Effectiveness of ICC increased by appointment of WG technical leads 2018+ that represent WGs in monthly coordination meetings</a:t>
            </a:r>
            <a:endParaRPr lang="en-US" sz="1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Minor Changes to ICNO WBS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35" y="516825"/>
            <a:ext cx="7284330" cy="5095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47255" y="5215816"/>
            <a:ext cx="898901" cy="3969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31397" y="5291168"/>
            <a:ext cx="1834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orbel" panose="020B0503020204020204" pitchFamily="34" charset="0"/>
              </a:rPr>
              <a:t>Consolidated and moved to 2.2</a:t>
            </a:r>
            <a:endParaRPr lang="en-US" sz="10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1475125" y="5776485"/>
            <a:ext cx="358414" cy="331647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74268" y="5792408"/>
            <a:ext cx="1644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</a:rPr>
              <a:t>More centralized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11" name="Left Arrow 10"/>
          <p:cNvSpPr/>
          <p:nvPr/>
        </p:nvSpPr>
        <p:spPr>
          <a:xfrm rot="10800000">
            <a:off x="7310461" y="5788419"/>
            <a:ext cx="358414" cy="331647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89952" y="5788419"/>
            <a:ext cx="1620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</a:rPr>
              <a:t>More distributed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2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Technical Performance</a:t>
            </a:r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68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Uptime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1" y="984466"/>
            <a:ext cx="5456357" cy="26364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559" y="811889"/>
            <a:ext cx="2129020" cy="29816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7733" y="3793526"/>
            <a:ext cx="6313336" cy="2693045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Detector uptime 99.4% since beginning of IC86-2020 (97.4% since beginning of M&amp;O PY5).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98.5% of deployed DOMs active, producing data. MOST OF THESE FAILURES AT DEPLOYMENT.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Zero channel failures since Dec 2018.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3 DOM failures within last 5 years.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Feature additions DAQ to improve robustness (</a:t>
            </a:r>
            <a:r>
              <a:rPr lang="en-US" sz="1600" dirty="0" err="1" smtClean="0">
                <a:latin typeface="Corbel" panose="020B0503020204020204" pitchFamily="34" charset="0"/>
              </a:rPr>
              <a:t>hitspooling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r>
              <a:rPr lang="en-US" sz="1600" dirty="0" smtClean="0">
                <a:latin typeface="Corbel" panose="020B0503020204020204" pitchFamily="34" charset="0"/>
              </a:rPr>
              <a:t>updates) and calibration measurements (low-</a:t>
            </a:r>
            <a:r>
              <a:rPr lang="en-US" sz="1600" dirty="0" err="1" smtClean="0">
                <a:latin typeface="Corbel" panose="020B0503020204020204" pitchFamily="34" charset="0"/>
              </a:rPr>
              <a:t>deadtime</a:t>
            </a:r>
            <a:r>
              <a:rPr lang="en-US" sz="1600" dirty="0" smtClean="0">
                <a:latin typeface="Corbel" panose="020B0503020204020204" pitchFamily="34" charset="0"/>
              </a:rPr>
              <a:t> readout mode)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No changes on online filter for IC86-2020 physics runs.</a:t>
            </a:r>
            <a:endParaRPr lang="en-US" sz="1600" dirty="0" smtClean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Lest it Look Easy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120" y="581743"/>
            <a:ext cx="3509996" cy="3780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060" y="581742"/>
            <a:ext cx="4203329" cy="3785652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just"/>
            <a:r>
              <a:rPr lang="en-US" sz="1600" dirty="0" smtClean="0">
                <a:latin typeface="Corbel" panose="020B0503020204020204" pitchFamily="34" charset="0"/>
              </a:rPr>
              <a:t>This is not to say that there could not have been problems. Active monitoring by the detector operations team caught two potential issues before they became critical:</a:t>
            </a:r>
          </a:p>
          <a:p>
            <a:pPr marL="342900" indent="-342900" algn="just">
              <a:buAutoNum type="arabicPeriod"/>
            </a:pPr>
            <a:r>
              <a:rPr lang="en-US" sz="1600" dirty="0" smtClean="0">
                <a:latin typeface="Corbel" panose="020B0503020204020204" pitchFamily="34" charset="0"/>
              </a:rPr>
              <a:t>DOM 48V power supplies began to exhibit aging late 2015. Ops team identified, replaced with cheaper, more power efficient alternative power supplies. </a:t>
            </a:r>
            <a:r>
              <a:rPr lang="en-US" sz="1600" b="1" dirty="0" smtClean="0">
                <a:latin typeface="Corbel" panose="020B0503020204020204" pitchFamily="34" charset="0"/>
              </a:rPr>
              <a:t>No failures since completing overhaul</a:t>
            </a:r>
            <a:r>
              <a:rPr lang="en-US" sz="1600" dirty="0" smtClean="0">
                <a:latin typeface="Corbel" panose="020B0503020204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1600" dirty="0" smtClean="0">
                <a:latin typeface="Corbel" panose="020B0503020204020204" pitchFamily="34" charset="0"/>
              </a:rPr>
              <a:t>WOs noted problem late 2018 in the ATX (computer industry standard) power supplies. Redundant PS so no impact to online but tracked to cooling fans. 19/20 season all fans replaced – </a:t>
            </a:r>
            <a:r>
              <a:rPr lang="en-US" sz="1600" b="1" dirty="0" smtClean="0">
                <a:latin typeface="Corbel" panose="020B0503020204020204" pitchFamily="34" charset="0"/>
              </a:rPr>
              <a:t>no failures since replacement</a:t>
            </a:r>
            <a:r>
              <a:rPr lang="en-US" sz="1600" dirty="0" smtClean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39" y="4362172"/>
            <a:ext cx="1200519" cy="2043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325" y="4367394"/>
            <a:ext cx="1848108" cy="20386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78985" y="4905408"/>
            <a:ext cx="2111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rbel" panose="020B0503020204020204" pitchFamily="34" charset="0"/>
              </a:rPr>
              <a:t>Mean Well MSP-200-48. Almost COTS with custom pigtail to mate with DOM power connectors.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4745000" y="5013129"/>
            <a:ext cx="17590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rbel" panose="020B0503020204020204" pitchFamily="34" charset="0"/>
              </a:rPr>
              <a:t>ATX redundant power supply with fan units indicated.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03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2020/2021 Season Plans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0162" y="2665011"/>
            <a:ext cx="4330329" cy="3293209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just"/>
            <a:r>
              <a:rPr lang="en-US" sz="1600" dirty="0" smtClean="0">
                <a:latin typeface="Corbel" panose="020B0503020204020204" pitchFamily="34" charset="0"/>
              </a:rPr>
              <a:t>Previous to COVID-19 M&amp;O planning for 2020/2021 was forecasting an exceptionally light season: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Major ICL server upgrades (last upgrade 2014) were completed in the 2018/2019 and 2019/2020 seasons.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rbel" panose="020B0503020204020204" pitchFamily="34" charset="0"/>
              </a:rPr>
              <a:t>Critical DOMHub maintenance (DOM PS / ATX PS fan replacements) also completed 2019/2020.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Corbel" panose="020B0503020204020204" pitchFamily="34" charset="0"/>
            </a:endParaRPr>
          </a:p>
          <a:p>
            <a:pPr algn="just"/>
            <a:r>
              <a:rPr lang="en-US" sz="1600" dirty="0" smtClean="0">
                <a:latin typeface="Corbel" panose="020B0503020204020204" pitchFamily="34" charset="0"/>
              </a:rPr>
              <a:t>Fieldwork associated with surface scintillator (full scope still under review) to restore loss of sensitivity due to snow accumulation DELAYED.</a:t>
            </a:r>
            <a:endParaRPr lang="en-US" sz="1600" dirty="0">
              <a:latin typeface="Corbel" panose="020B05030202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40" y="2558515"/>
            <a:ext cx="4010953" cy="383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0162" y="675807"/>
            <a:ext cx="8428831" cy="1569660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just"/>
            <a:r>
              <a:rPr lang="en-US" sz="1600" dirty="0" smtClean="0">
                <a:latin typeface="Corbel" panose="020B0503020204020204" pitchFamily="34" charset="0"/>
              </a:rPr>
              <a:t>As of early summer 2020, NSF/USAP field activity in Antarctica limited to activities to (1) support basic operation of US scientific stations, or (2) prevent degradation of scientific installations.</a:t>
            </a:r>
          </a:p>
          <a:p>
            <a:pPr algn="just"/>
            <a:endParaRPr lang="en-US" sz="1600" dirty="0">
              <a:latin typeface="Corbel" panose="020B0503020204020204" pitchFamily="34" charset="0"/>
            </a:endParaRPr>
          </a:p>
          <a:p>
            <a:pPr algn="just"/>
            <a:r>
              <a:rPr lang="en-US" sz="1600" dirty="0" smtClean="0">
                <a:latin typeface="Corbel" panose="020B0503020204020204" pitchFamily="34" charset="0"/>
              </a:rPr>
              <a:t>Operation of IceCube falls within scope of (2): ICNO field activities scaled back to minimal operations to keep detector running. New WO crew, M. Wolf, returning WO (Munich, DE) + J. Veitch-Michaelis, new WO (London, UK) will replace existing crew.</a:t>
            </a:r>
            <a:endParaRPr lang="en-US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2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Resources - GPU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96365" y="3200400"/>
            <a:ext cx="3223649" cy="259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96364" y="4296905"/>
            <a:ext cx="3223649" cy="259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959750" y="3459998"/>
            <a:ext cx="1836614" cy="24796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959750" y="4556503"/>
            <a:ext cx="1836614" cy="13831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304" y="5796501"/>
            <a:ext cx="302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rbel" panose="020B0503020204020204" pitchFamily="34" charset="0"/>
              </a:rPr>
              <a:t>Note: Supercomputer clusters</a:t>
            </a:r>
            <a:endParaRPr lang="en-US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1961" y="666766"/>
            <a:ext cx="3702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Units: (Normalized) GPU hours per week</a:t>
            </a:r>
            <a:endParaRPr lang="en-US" sz="1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Resources - CPU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2020.09.29-30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Virtual IOFG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15769A0-F3FB-4735-9F6A-5DD09F844F7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8539" y="754315"/>
            <a:ext cx="252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Units: CPU hours per week</a:t>
            </a:r>
            <a:endParaRPr lang="en-US" sz="1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8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7102</TotalTime>
  <Words>1883</Words>
  <Application>Microsoft Office PowerPoint</Application>
  <PresentationFormat>On-screen Show (4:3)</PresentationFormat>
  <Paragraphs>265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Rounded MT Bold</vt:lpstr>
      <vt:lpstr>Calibri</vt:lpstr>
      <vt:lpstr>Calibri Light</vt:lpstr>
      <vt:lpstr>Corbel</vt:lpstr>
      <vt:lpstr>Times New Roman</vt:lpstr>
      <vt:lpstr>Wingdings</vt:lpstr>
      <vt:lpstr>Office Theme</vt:lpstr>
      <vt:lpstr>IceCube Management and Operations</vt:lpstr>
      <vt:lpstr>ICNO Org Chart</vt:lpstr>
      <vt:lpstr>Minor Changes to ICNO WBS</vt:lpstr>
      <vt:lpstr>Technical Performance</vt:lpstr>
      <vt:lpstr>Detector Uptime</vt:lpstr>
      <vt:lpstr>Lest it Look Easy</vt:lpstr>
      <vt:lpstr>2020/2021 Season Plans</vt:lpstr>
      <vt:lpstr>Computing Resources - GPU</vt:lpstr>
      <vt:lpstr>Computing Resources - CPU</vt:lpstr>
      <vt:lpstr>Scaling IceCube Computing to Terascale</vt:lpstr>
      <vt:lpstr>IceCube and AI</vt:lpstr>
      <vt:lpstr>Education Outreach and Communications</vt:lpstr>
      <vt:lpstr>Financial Performance</vt:lpstr>
      <vt:lpstr> IceCube NSF M&amp;O Award Budget, Actual Cost and Forecast </vt:lpstr>
      <vt:lpstr>IceCube M&amp;O Computing Infrastructure Common Fund Expenditures</vt:lpstr>
      <vt:lpstr>COVID-19 Impact on M&amp;O</vt:lpstr>
      <vt:lpstr>Operational Impact Assessment</vt:lpstr>
      <vt:lpstr>Cost Impact</vt:lpstr>
      <vt:lpstr>Summary and Outlook</vt:lpstr>
    </vt:vector>
  </TitlesOfParts>
  <Company>University of Wisconsin-Madison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Kael Hanson</dc:creator>
  <cp:lastModifiedBy>Kael Hanson</cp:lastModifiedBy>
  <cp:revision>96</cp:revision>
  <dcterms:created xsi:type="dcterms:W3CDTF">2019-09-03T14:50:32Z</dcterms:created>
  <dcterms:modified xsi:type="dcterms:W3CDTF">2020-09-30T12:21:08Z</dcterms:modified>
</cp:coreProperties>
</file>